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80" r:id="rId1"/>
  </p:sldMasterIdLst>
  <p:notesMasterIdLst>
    <p:notesMasterId r:id="rId16"/>
  </p:notesMasterIdLst>
  <p:sldIdLst>
    <p:sldId id="296" r:id="rId2"/>
    <p:sldId id="292" r:id="rId3"/>
    <p:sldId id="293" r:id="rId4"/>
    <p:sldId id="259" r:id="rId5"/>
    <p:sldId id="297" r:id="rId6"/>
    <p:sldId id="298" r:id="rId7"/>
    <p:sldId id="301" r:id="rId8"/>
    <p:sldId id="302" r:id="rId9"/>
    <p:sldId id="303" r:id="rId10"/>
    <p:sldId id="304" r:id="rId11"/>
    <p:sldId id="305" r:id="rId12"/>
    <p:sldId id="306" r:id="rId13"/>
    <p:sldId id="307" r:id="rId14"/>
    <p:sldId id="284"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85" autoAdjust="0"/>
    <p:restoredTop sz="94660"/>
  </p:normalViewPr>
  <p:slideViewPr>
    <p:cSldViewPr>
      <p:cViewPr varScale="1">
        <p:scale>
          <a:sx n="70" d="100"/>
          <a:sy n="70" d="100"/>
        </p:scale>
        <p:origin x="1386" y="78"/>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E7D0F9E-D764-4E4F-806F-5F210376D7EE}" type="datetimeFigureOut">
              <a:rPr lang="ar-SA" smtClean="0"/>
              <a:pPr/>
              <a:t>27/07/45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88019F3-E0DF-49A4-B588-F9D8FBB9375A}" type="slidenum">
              <a:rPr lang="ar-SA" smtClean="0"/>
              <a:pPr/>
              <a:t>‹#›</a:t>
            </a:fld>
            <a:endParaRPr lang="ar-SA"/>
          </a:p>
        </p:txBody>
      </p:sp>
    </p:spTree>
    <p:extLst>
      <p:ext uri="{BB962C8B-B14F-4D97-AF65-F5344CB8AC3E}">
        <p14:creationId xmlns:p14="http://schemas.microsoft.com/office/powerpoint/2010/main" val="45710956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5DFEC413-55E6-4756-A27F-30BE99CCDE63}" type="datetimeFigureOut">
              <a:rPr lang="ar-SA" smtClean="0"/>
              <a:pPr/>
              <a:t>27/07/45</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A12FE0DD-B22A-44D0-87CF-8DF8087F1CB6}" type="slidenum">
              <a:rPr lang="ar-SA" smtClean="0"/>
              <a:pPr/>
              <a:t>‹#›</a:t>
            </a:fld>
            <a:endParaRPr lang="ar-SA"/>
          </a:p>
        </p:txBody>
      </p:sp>
    </p:spTree>
    <p:extLst>
      <p:ext uri="{BB962C8B-B14F-4D97-AF65-F5344CB8AC3E}">
        <p14:creationId xmlns:p14="http://schemas.microsoft.com/office/powerpoint/2010/main" val="304211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DFEC413-55E6-4756-A27F-30BE99CCDE63}" type="datetimeFigureOut">
              <a:rPr lang="ar-SA" smtClean="0"/>
              <a:pPr/>
              <a:t>27/07/45</a:t>
            </a:fld>
            <a:endParaRPr lang="ar-SA"/>
          </a:p>
        </p:txBody>
      </p:sp>
      <p:sp>
        <p:nvSpPr>
          <p:cNvPr id="5" name="Footer Placeholder 4"/>
          <p:cNvSpPr>
            <a:spLocks noGrp="1"/>
          </p:cNvSpPr>
          <p:nvPr>
            <p:ph type="ftr" sz="quarter" idx="11"/>
          </p:nvPr>
        </p:nvSpPr>
        <p:spPr/>
        <p:txBody>
          <a:bodyPr/>
          <a:lstStyle/>
          <a:p>
            <a:endParaRPr lang="ar-SA"/>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12FE0DD-B22A-44D0-87CF-8DF8087F1CB6}" type="slidenum">
              <a:rPr lang="ar-SA" smtClean="0"/>
              <a:pPr/>
              <a:t>‹#›</a:t>
            </a:fld>
            <a:endParaRPr lang="ar-SA"/>
          </a:p>
        </p:txBody>
      </p:sp>
    </p:spTree>
    <p:extLst>
      <p:ext uri="{BB962C8B-B14F-4D97-AF65-F5344CB8AC3E}">
        <p14:creationId xmlns:p14="http://schemas.microsoft.com/office/powerpoint/2010/main" val="2101888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DFEC413-55E6-4756-A27F-30BE99CCDE63}" type="datetimeFigureOut">
              <a:rPr lang="ar-SA" smtClean="0"/>
              <a:pPr/>
              <a:t>27/07/45</a:t>
            </a:fld>
            <a:endParaRPr lang="ar-SA"/>
          </a:p>
        </p:txBody>
      </p:sp>
      <p:sp>
        <p:nvSpPr>
          <p:cNvPr id="5" name="Footer Placeholder 4"/>
          <p:cNvSpPr>
            <a:spLocks noGrp="1"/>
          </p:cNvSpPr>
          <p:nvPr>
            <p:ph type="ftr" sz="quarter" idx="11"/>
          </p:nvPr>
        </p:nvSpPr>
        <p:spPr/>
        <p:txBody>
          <a:bodyPr/>
          <a:lstStyle/>
          <a:p>
            <a:endParaRPr lang="ar-SA"/>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12FE0DD-B22A-44D0-87CF-8DF8087F1CB6}" type="slidenum">
              <a:rPr lang="ar-SA" smtClean="0"/>
              <a:pPr/>
              <a:t>‹#›</a:t>
            </a:fld>
            <a:endParaRPr lang="ar-SA"/>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207851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5DFEC413-55E6-4756-A27F-30BE99CCDE63}" type="datetimeFigureOut">
              <a:rPr lang="ar-SA" smtClean="0"/>
              <a:pPr/>
              <a:t>27/07/45</a:t>
            </a:fld>
            <a:endParaRPr lang="ar-SA"/>
          </a:p>
        </p:txBody>
      </p:sp>
      <p:sp>
        <p:nvSpPr>
          <p:cNvPr id="6" name="Footer Placeholder 5"/>
          <p:cNvSpPr>
            <a:spLocks noGrp="1"/>
          </p:cNvSpPr>
          <p:nvPr>
            <p:ph type="ftr" sz="quarter" idx="11"/>
          </p:nvPr>
        </p:nvSpPr>
        <p:spPr/>
        <p:txBody>
          <a:bodyPr/>
          <a:lstStyle/>
          <a:p>
            <a:endParaRPr lang="ar-SA"/>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12FE0DD-B22A-44D0-87CF-8DF8087F1CB6}" type="slidenum">
              <a:rPr lang="ar-SA" smtClean="0"/>
              <a:pPr/>
              <a:t>‹#›</a:t>
            </a:fld>
            <a:endParaRPr lang="ar-SA"/>
          </a:p>
        </p:txBody>
      </p:sp>
    </p:spTree>
    <p:extLst>
      <p:ext uri="{BB962C8B-B14F-4D97-AF65-F5344CB8AC3E}">
        <p14:creationId xmlns:p14="http://schemas.microsoft.com/office/powerpoint/2010/main" val="3954974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5DFEC413-55E6-4756-A27F-30BE99CCDE63}" type="datetimeFigureOut">
              <a:rPr lang="ar-SA" smtClean="0"/>
              <a:pPr/>
              <a:t>27/07/45</a:t>
            </a:fld>
            <a:endParaRPr lang="ar-SA"/>
          </a:p>
        </p:txBody>
      </p:sp>
      <p:sp>
        <p:nvSpPr>
          <p:cNvPr id="6" name="Footer Placeholder 5"/>
          <p:cNvSpPr>
            <a:spLocks noGrp="1"/>
          </p:cNvSpPr>
          <p:nvPr>
            <p:ph type="ftr" sz="quarter" idx="11"/>
          </p:nvPr>
        </p:nvSpPr>
        <p:spPr/>
        <p:txBody>
          <a:bodyPr/>
          <a:lstStyle/>
          <a:p>
            <a:endParaRPr lang="ar-SA"/>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12FE0DD-B22A-44D0-87CF-8DF8087F1CB6}" type="slidenum">
              <a:rPr lang="ar-SA" smtClean="0"/>
              <a:pPr/>
              <a:t>‹#›</a:t>
            </a:fld>
            <a:endParaRPr lang="ar-SA"/>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49110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5DFEC413-55E6-4756-A27F-30BE99CCDE63}" type="datetimeFigureOut">
              <a:rPr lang="ar-SA" smtClean="0"/>
              <a:pPr/>
              <a:t>27/07/45</a:t>
            </a:fld>
            <a:endParaRPr lang="ar-SA"/>
          </a:p>
        </p:txBody>
      </p:sp>
      <p:sp>
        <p:nvSpPr>
          <p:cNvPr id="6" name="Footer Placeholder 5"/>
          <p:cNvSpPr>
            <a:spLocks noGrp="1"/>
          </p:cNvSpPr>
          <p:nvPr>
            <p:ph type="ftr" sz="quarter" idx="11"/>
          </p:nvPr>
        </p:nvSpPr>
        <p:spPr/>
        <p:txBody>
          <a:bodyPr/>
          <a:lstStyle/>
          <a:p>
            <a:endParaRPr lang="ar-S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12FE0DD-B22A-44D0-87CF-8DF8087F1CB6}" type="slidenum">
              <a:rPr lang="ar-SA" smtClean="0"/>
              <a:pPr/>
              <a:t>‹#›</a:t>
            </a:fld>
            <a:endParaRPr lang="ar-SA"/>
          </a:p>
        </p:txBody>
      </p:sp>
    </p:spTree>
    <p:extLst>
      <p:ext uri="{BB962C8B-B14F-4D97-AF65-F5344CB8AC3E}">
        <p14:creationId xmlns:p14="http://schemas.microsoft.com/office/powerpoint/2010/main" val="3836168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DFEC413-55E6-4756-A27F-30BE99CCDE63}" type="datetimeFigureOut">
              <a:rPr lang="ar-SA" smtClean="0"/>
              <a:pPr/>
              <a:t>27/07/45</a:t>
            </a:fld>
            <a:endParaRPr lang="ar-SA"/>
          </a:p>
        </p:txBody>
      </p:sp>
      <p:sp>
        <p:nvSpPr>
          <p:cNvPr id="5" name="Footer Placeholder 4"/>
          <p:cNvSpPr>
            <a:spLocks noGrp="1"/>
          </p:cNvSpPr>
          <p:nvPr>
            <p:ph type="ftr" sz="quarter" idx="11"/>
          </p:nvPr>
        </p:nvSpPr>
        <p:spPr/>
        <p:txBody>
          <a:bodyPr/>
          <a:lstStyle/>
          <a:p>
            <a:endParaRPr lang="ar-S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2FE0DD-B22A-44D0-87CF-8DF8087F1CB6}" type="slidenum">
              <a:rPr lang="ar-SA" smtClean="0"/>
              <a:pPr/>
              <a:t>‹#›</a:t>
            </a:fld>
            <a:endParaRPr lang="ar-SA"/>
          </a:p>
        </p:txBody>
      </p:sp>
    </p:spTree>
    <p:extLst>
      <p:ext uri="{BB962C8B-B14F-4D97-AF65-F5344CB8AC3E}">
        <p14:creationId xmlns:p14="http://schemas.microsoft.com/office/powerpoint/2010/main" val="34651456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DFEC413-55E6-4756-A27F-30BE99CCDE63}" type="datetimeFigureOut">
              <a:rPr lang="ar-SA" smtClean="0"/>
              <a:pPr/>
              <a:t>27/07/45</a:t>
            </a:fld>
            <a:endParaRPr lang="ar-SA"/>
          </a:p>
        </p:txBody>
      </p:sp>
      <p:sp>
        <p:nvSpPr>
          <p:cNvPr id="5" name="Footer Placeholder 4"/>
          <p:cNvSpPr>
            <a:spLocks noGrp="1"/>
          </p:cNvSpPr>
          <p:nvPr>
            <p:ph type="ftr" sz="quarter" idx="11"/>
          </p:nvPr>
        </p:nvSpPr>
        <p:spPr/>
        <p:txBody>
          <a:bodyPr/>
          <a:lstStyle/>
          <a:p>
            <a:endParaRPr lang="ar-S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2FE0DD-B22A-44D0-87CF-8DF8087F1CB6}" type="slidenum">
              <a:rPr lang="ar-SA" smtClean="0"/>
              <a:pPr/>
              <a:t>‹#›</a:t>
            </a:fld>
            <a:endParaRPr lang="ar-SA"/>
          </a:p>
        </p:txBody>
      </p:sp>
    </p:spTree>
    <p:extLst>
      <p:ext uri="{BB962C8B-B14F-4D97-AF65-F5344CB8AC3E}">
        <p14:creationId xmlns:p14="http://schemas.microsoft.com/office/powerpoint/2010/main" val="2140117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DFEC413-55E6-4756-A27F-30BE99CCDE63}" type="datetimeFigureOut">
              <a:rPr lang="ar-SA" smtClean="0"/>
              <a:pPr/>
              <a:t>27/07/45</a:t>
            </a:fld>
            <a:endParaRPr lang="ar-SA"/>
          </a:p>
        </p:txBody>
      </p:sp>
      <p:sp>
        <p:nvSpPr>
          <p:cNvPr id="5" name="Footer Placeholder 4"/>
          <p:cNvSpPr>
            <a:spLocks noGrp="1"/>
          </p:cNvSpPr>
          <p:nvPr>
            <p:ph type="ftr" sz="quarter" idx="11"/>
          </p:nvPr>
        </p:nvSpPr>
        <p:spPr/>
        <p:txBody>
          <a:bodyPr/>
          <a:lstStyle/>
          <a:p>
            <a:endParaRPr lang="ar-S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2FE0DD-B22A-44D0-87CF-8DF8087F1CB6}" type="slidenum">
              <a:rPr lang="ar-SA" smtClean="0"/>
              <a:pPr/>
              <a:t>‹#›</a:t>
            </a:fld>
            <a:endParaRPr lang="ar-SA"/>
          </a:p>
        </p:txBody>
      </p:sp>
    </p:spTree>
    <p:extLst>
      <p:ext uri="{BB962C8B-B14F-4D97-AF65-F5344CB8AC3E}">
        <p14:creationId xmlns:p14="http://schemas.microsoft.com/office/powerpoint/2010/main" val="2756791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DFEC413-55E6-4756-A27F-30BE99CCDE63}" type="datetimeFigureOut">
              <a:rPr lang="ar-SA" smtClean="0"/>
              <a:pPr/>
              <a:t>27/07/45</a:t>
            </a:fld>
            <a:endParaRPr lang="ar-SA"/>
          </a:p>
        </p:txBody>
      </p:sp>
      <p:sp>
        <p:nvSpPr>
          <p:cNvPr id="5" name="Footer Placeholder 4"/>
          <p:cNvSpPr>
            <a:spLocks noGrp="1"/>
          </p:cNvSpPr>
          <p:nvPr>
            <p:ph type="ftr" sz="quarter" idx="11"/>
          </p:nvPr>
        </p:nvSpPr>
        <p:spPr/>
        <p:txBody>
          <a:bodyPr/>
          <a:lstStyle/>
          <a:p>
            <a:endParaRPr lang="ar-SA"/>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12FE0DD-B22A-44D0-87CF-8DF8087F1CB6}" type="slidenum">
              <a:rPr lang="ar-SA" smtClean="0"/>
              <a:pPr/>
              <a:t>‹#›</a:t>
            </a:fld>
            <a:endParaRPr lang="ar-SA"/>
          </a:p>
        </p:txBody>
      </p:sp>
    </p:spTree>
    <p:extLst>
      <p:ext uri="{BB962C8B-B14F-4D97-AF65-F5344CB8AC3E}">
        <p14:creationId xmlns:p14="http://schemas.microsoft.com/office/powerpoint/2010/main" val="712242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5DFEC413-55E6-4756-A27F-30BE99CCDE63}" type="datetimeFigureOut">
              <a:rPr lang="ar-SA" smtClean="0"/>
              <a:pPr/>
              <a:t>27/07/45</a:t>
            </a:fld>
            <a:endParaRPr lang="ar-SA"/>
          </a:p>
        </p:txBody>
      </p:sp>
      <p:sp>
        <p:nvSpPr>
          <p:cNvPr id="6" name="Footer Placeholder 5"/>
          <p:cNvSpPr>
            <a:spLocks noGrp="1"/>
          </p:cNvSpPr>
          <p:nvPr>
            <p:ph type="ftr" sz="quarter" idx="11"/>
          </p:nvPr>
        </p:nvSpPr>
        <p:spPr/>
        <p:txBody>
          <a:bodyPr/>
          <a:lstStyle/>
          <a:p>
            <a:endParaRPr lang="ar-SA"/>
          </a:p>
        </p:txBody>
      </p:sp>
      <p:sp>
        <p:nvSpPr>
          <p:cNvPr id="12"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3" name="Slide Number Placeholder 5"/>
          <p:cNvSpPr>
            <a:spLocks noGrp="1"/>
          </p:cNvSpPr>
          <p:nvPr>
            <p:ph type="sldNum" sz="quarter" idx="12"/>
          </p:nvPr>
        </p:nvSpPr>
        <p:spPr>
          <a:xfrm>
            <a:off x="511228" y="787783"/>
            <a:ext cx="584978" cy="365125"/>
          </a:xfrm>
        </p:spPr>
        <p:txBody>
          <a:bodyPr/>
          <a:lstStyle/>
          <a:p>
            <a:fld id="{A12FE0DD-B22A-44D0-87CF-8DF8087F1CB6}" type="slidenum">
              <a:rPr lang="ar-SA" smtClean="0"/>
              <a:pPr/>
              <a:t>‹#›</a:t>
            </a:fld>
            <a:endParaRPr lang="ar-SA"/>
          </a:p>
        </p:txBody>
      </p:sp>
    </p:spTree>
    <p:extLst>
      <p:ext uri="{BB962C8B-B14F-4D97-AF65-F5344CB8AC3E}">
        <p14:creationId xmlns:p14="http://schemas.microsoft.com/office/powerpoint/2010/main" val="2471290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5DFEC413-55E6-4756-A27F-30BE99CCDE63}" type="datetimeFigureOut">
              <a:rPr lang="ar-SA" smtClean="0"/>
              <a:pPr/>
              <a:t>27/07/45</a:t>
            </a:fld>
            <a:endParaRPr lang="ar-SA"/>
          </a:p>
        </p:txBody>
      </p:sp>
      <p:sp>
        <p:nvSpPr>
          <p:cNvPr id="8" name="Footer Placeholder 7"/>
          <p:cNvSpPr>
            <a:spLocks noGrp="1"/>
          </p:cNvSpPr>
          <p:nvPr>
            <p:ph type="ftr" sz="quarter" idx="11"/>
          </p:nvPr>
        </p:nvSpPr>
        <p:spPr/>
        <p:txBody>
          <a:bodyPr/>
          <a:lstStyle/>
          <a:p>
            <a:endParaRPr lang="ar-SA"/>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A12FE0DD-B22A-44D0-87CF-8DF8087F1CB6}" type="slidenum">
              <a:rPr lang="ar-SA" smtClean="0"/>
              <a:pPr/>
              <a:t>‹#›</a:t>
            </a:fld>
            <a:endParaRPr lang="ar-SA"/>
          </a:p>
        </p:txBody>
      </p:sp>
    </p:spTree>
    <p:extLst>
      <p:ext uri="{BB962C8B-B14F-4D97-AF65-F5344CB8AC3E}">
        <p14:creationId xmlns:p14="http://schemas.microsoft.com/office/powerpoint/2010/main" val="46490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5DFEC413-55E6-4756-A27F-30BE99CCDE63}" type="datetimeFigureOut">
              <a:rPr lang="ar-SA" smtClean="0"/>
              <a:pPr/>
              <a:t>27/07/45</a:t>
            </a:fld>
            <a:endParaRPr lang="ar-SA"/>
          </a:p>
        </p:txBody>
      </p:sp>
      <p:sp>
        <p:nvSpPr>
          <p:cNvPr id="4" name="Footer Placeholder 3"/>
          <p:cNvSpPr>
            <a:spLocks noGrp="1"/>
          </p:cNvSpPr>
          <p:nvPr>
            <p:ph type="ftr" sz="quarter" idx="11"/>
          </p:nvPr>
        </p:nvSpPr>
        <p:spPr/>
        <p:txBody>
          <a:bodyPr/>
          <a:lstStyle/>
          <a:p>
            <a:endParaRPr lang="ar-SA"/>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12FE0DD-B22A-44D0-87CF-8DF8087F1CB6}" type="slidenum">
              <a:rPr lang="ar-SA" smtClean="0"/>
              <a:pPr/>
              <a:t>‹#›</a:t>
            </a:fld>
            <a:endParaRPr lang="ar-SA"/>
          </a:p>
        </p:txBody>
      </p:sp>
    </p:spTree>
    <p:extLst>
      <p:ext uri="{BB962C8B-B14F-4D97-AF65-F5344CB8AC3E}">
        <p14:creationId xmlns:p14="http://schemas.microsoft.com/office/powerpoint/2010/main" val="3073834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EC413-55E6-4756-A27F-30BE99CCDE63}" type="datetimeFigureOut">
              <a:rPr lang="ar-SA" smtClean="0"/>
              <a:pPr/>
              <a:t>27/07/45</a:t>
            </a:fld>
            <a:endParaRPr lang="ar-SA"/>
          </a:p>
        </p:txBody>
      </p:sp>
      <p:sp>
        <p:nvSpPr>
          <p:cNvPr id="3" name="Footer Placeholder 2"/>
          <p:cNvSpPr>
            <a:spLocks noGrp="1"/>
          </p:cNvSpPr>
          <p:nvPr>
            <p:ph type="ftr" sz="quarter" idx="11"/>
          </p:nvPr>
        </p:nvSpPr>
        <p:spPr/>
        <p:txBody>
          <a:bodyPr/>
          <a:lstStyle/>
          <a:p>
            <a:endParaRPr lang="ar-SA"/>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12FE0DD-B22A-44D0-87CF-8DF8087F1CB6}" type="slidenum">
              <a:rPr lang="ar-SA" smtClean="0"/>
              <a:pPr/>
              <a:t>‹#›</a:t>
            </a:fld>
            <a:endParaRPr lang="ar-SA"/>
          </a:p>
        </p:txBody>
      </p:sp>
    </p:spTree>
    <p:extLst>
      <p:ext uri="{BB962C8B-B14F-4D97-AF65-F5344CB8AC3E}">
        <p14:creationId xmlns:p14="http://schemas.microsoft.com/office/powerpoint/2010/main" val="2210077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DFEC413-55E6-4756-A27F-30BE99CCDE63}" type="datetimeFigureOut">
              <a:rPr lang="ar-SA" smtClean="0"/>
              <a:pPr/>
              <a:t>27/07/45</a:t>
            </a:fld>
            <a:endParaRPr lang="ar-SA"/>
          </a:p>
        </p:txBody>
      </p:sp>
      <p:sp>
        <p:nvSpPr>
          <p:cNvPr id="6" name="Footer Placeholder 5"/>
          <p:cNvSpPr>
            <a:spLocks noGrp="1"/>
          </p:cNvSpPr>
          <p:nvPr>
            <p:ph type="ftr" sz="quarter" idx="11"/>
          </p:nvPr>
        </p:nvSpPr>
        <p:spPr/>
        <p:txBody>
          <a:bodyPr/>
          <a:lstStyle/>
          <a:p>
            <a:endParaRPr lang="ar-S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12FE0DD-B22A-44D0-87CF-8DF8087F1CB6}" type="slidenum">
              <a:rPr lang="ar-SA" smtClean="0"/>
              <a:pPr/>
              <a:t>‹#›</a:t>
            </a:fld>
            <a:endParaRPr lang="ar-SA"/>
          </a:p>
        </p:txBody>
      </p:sp>
    </p:spTree>
    <p:extLst>
      <p:ext uri="{BB962C8B-B14F-4D97-AF65-F5344CB8AC3E}">
        <p14:creationId xmlns:p14="http://schemas.microsoft.com/office/powerpoint/2010/main" val="1870247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DFEC413-55E6-4756-A27F-30BE99CCDE63}" type="datetimeFigureOut">
              <a:rPr lang="ar-SA" smtClean="0"/>
              <a:pPr/>
              <a:t>27/07/45</a:t>
            </a:fld>
            <a:endParaRPr lang="ar-SA"/>
          </a:p>
        </p:txBody>
      </p:sp>
      <p:sp>
        <p:nvSpPr>
          <p:cNvPr id="6" name="Footer Placeholder 5"/>
          <p:cNvSpPr>
            <a:spLocks noGrp="1"/>
          </p:cNvSpPr>
          <p:nvPr>
            <p:ph type="ftr" sz="quarter" idx="11"/>
          </p:nvPr>
        </p:nvSpPr>
        <p:spPr/>
        <p:txBody>
          <a:bodyPr/>
          <a:lstStyle/>
          <a:p>
            <a:endParaRPr lang="ar-S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12FE0DD-B22A-44D0-87CF-8DF8087F1CB6}" type="slidenum">
              <a:rPr lang="ar-SA" smtClean="0"/>
              <a:pPr/>
              <a:t>‹#›</a:t>
            </a:fld>
            <a:endParaRPr lang="ar-SA"/>
          </a:p>
        </p:txBody>
      </p:sp>
    </p:spTree>
    <p:extLst>
      <p:ext uri="{BB962C8B-B14F-4D97-AF65-F5344CB8AC3E}">
        <p14:creationId xmlns:p14="http://schemas.microsoft.com/office/powerpoint/2010/main" val="896100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04"/>
            <a:ext cx="1952272" cy="6853049"/>
            <a:chOff x="6627813" y="195650"/>
            <a:chExt cx="1952625" cy="5678101"/>
          </a:xfrm>
        </p:grpSpPr>
        <p:sp>
          <p:nvSpPr>
            <p:cNvPr id="50" name="Freeform 27"/>
            <p:cNvSpPr/>
            <p:nvPr/>
          </p:nvSpPr>
          <p:spPr bwMode="auto">
            <a:xfrm>
              <a:off x="6627813" y="19565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5DFEC413-55E6-4756-A27F-30BE99CCDE63}" type="datetimeFigureOut">
              <a:rPr lang="ar-SA" smtClean="0"/>
              <a:pPr/>
              <a:t>27/07/45</a:t>
            </a:fld>
            <a:endParaRPr lang="ar-SA"/>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A12FE0DD-B22A-44D0-87CF-8DF8087F1CB6}" type="slidenum">
              <a:rPr lang="ar-SA" smtClean="0"/>
              <a:pPr/>
              <a:t>‹#›</a:t>
            </a:fld>
            <a:endParaRPr lang="ar-SA"/>
          </a:p>
        </p:txBody>
      </p:sp>
    </p:spTree>
    <p:extLst>
      <p:ext uri="{BB962C8B-B14F-4D97-AF65-F5344CB8AC3E}">
        <p14:creationId xmlns:p14="http://schemas.microsoft.com/office/powerpoint/2010/main" val="1349969327"/>
      </p:ext>
    </p:extLst>
  </p:cSld>
  <p:clrMap bg1="lt1" tx1="dk1" bg2="lt2" tx2="dk2" accent1="accent1" accent2="accent2" accent3="accent3" accent4="accent4" accent5="accent5" accent6="accent6" hlink="hlink" folHlink="folHlink"/>
  <p:sldLayoutIdLst>
    <p:sldLayoutId id="2147483981" r:id="rId1"/>
    <p:sldLayoutId id="2147483982" r:id="rId2"/>
    <p:sldLayoutId id="2147483983" r:id="rId3"/>
    <p:sldLayoutId id="2147483984" r:id="rId4"/>
    <p:sldLayoutId id="2147483985" r:id="rId5"/>
    <p:sldLayoutId id="2147483986" r:id="rId6"/>
    <p:sldLayoutId id="2147483987" r:id="rId7"/>
    <p:sldLayoutId id="2147483988" r:id="rId8"/>
    <p:sldLayoutId id="2147483989" r:id="rId9"/>
    <p:sldLayoutId id="2147483990" r:id="rId10"/>
    <p:sldLayoutId id="2147483991" r:id="rId11"/>
    <p:sldLayoutId id="2147483992" r:id="rId12"/>
    <p:sldLayoutId id="2147483993" r:id="rId13"/>
    <p:sldLayoutId id="2147483994" r:id="rId14"/>
    <p:sldLayoutId id="2147483995" r:id="rId15"/>
    <p:sldLayoutId id="214748399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دور الشباب في الاستقرار في ليبيا </a:t>
            </a:r>
            <a:endParaRPr lang="ar-SA" dirty="0"/>
          </a:p>
        </p:txBody>
      </p:sp>
      <p:sp>
        <p:nvSpPr>
          <p:cNvPr id="3" name="عنصر نائب للمحتوى 2"/>
          <p:cNvSpPr>
            <a:spLocks noGrp="1"/>
          </p:cNvSpPr>
          <p:nvPr>
            <p:ph idx="1"/>
          </p:nvPr>
        </p:nvSpPr>
        <p:spPr>
          <a:xfrm>
            <a:off x="1143000" y="2057400"/>
            <a:ext cx="6591985" cy="3777622"/>
          </a:xfrm>
        </p:spPr>
        <p:txBody>
          <a:bodyPr>
            <a:normAutofit fontScale="92500" lnSpcReduction="20000"/>
          </a:bodyPr>
          <a:lstStyle/>
          <a:p>
            <a:pPr marL="0" indent="0">
              <a:buNone/>
            </a:pPr>
            <a:endParaRPr lang="ar-SA" dirty="0"/>
          </a:p>
          <a:p>
            <a:pPr marL="0" indent="0">
              <a:buNone/>
            </a:pPr>
            <a:endParaRPr lang="ar-SA" sz="2800" dirty="0" smtClean="0"/>
          </a:p>
          <a:p>
            <a:pPr marL="0" indent="0">
              <a:buNone/>
            </a:pPr>
            <a:r>
              <a:rPr lang="ar-SA" sz="2800" dirty="0" smtClean="0"/>
              <a:t>إعداد وعرض : </a:t>
            </a:r>
          </a:p>
          <a:p>
            <a:endParaRPr lang="ar-SA" sz="2800" dirty="0"/>
          </a:p>
          <a:p>
            <a:pPr marL="0" indent="0">
              <a:buNone/>
            </a:pPr>
            <a:r>
              <a:rPr lang="ar-SA" sz="3900" dirty="0" smtClean="0">
                <a:cs typeface="PT Bold Heading" panose="02010400000000000000" pitchFamily="2" charset="-78"/>
              </a:rPr>
              <a:t>الأستاذ : علي حسين </a:t>
            </a:r>
            <a:r>
              <a:rPr lang="ar-SA" sz="3900" dirty="0" err="1" smtClean="0">
                <a:cs typeface="PT Bold Heading" panose="02010400000000000000" pitchFamily="2" charset="-78"/>
              </a:rPr>
              <a:t>الساطوري</a:t>
            </a:r>
            <a:r>
              <a:rPr lang="ar-SA" sz="3900" dirty="0" smtClean="0">
                <a:cs typeface="PT Bold Heading" panose="02010400000000000000" pitchFamily="2" charset="-78"/>
              </a:rPr>
              <a:t> </a:t>
            </a:r>
          </a:p>
          <a:p>
            <a:endParaRPr lang="ar-SA" dirty="0"/>
          </a:p>
          <a:p>
            <a:endParaRPr lang="ar-SA" dirty="0" smtClean="0"/>
          </a:p>
          <a:p>
            <a:endParaRPr lang="ar-SA" dirty="0"/>
          </a:p>
          <a:p>
            <a:pPr marL="2257600" lvl="8" indent="0" algn="l">
              <a:buNone/>
            </a:pPr>
            <a:r>
              <a:rPr lang="ar-SA" sz="1800" dirty="0" smtClean="0"/>
              <a:t>التاريخ : </a:t>
            </a:r>
            <a:r>
              <a:rPr lang="en-US" sz="1800" dirty="0" smtClean="0"/>
              <a:t>2024/02/08</a:t>
            </a:r>
            <a:endParaRPr lang="ar-SA" sz="1800" dirty="0"/>
          </a:p>
        </p:txBody>
      </p:sp>
    </p:spTree>
    <p:extLst>
      <p:ext uri="{BB962C8B-B14F-4D97-AF65-F5344CB8AC3E}">
        <p14:creationId xmlns:p14="http://schemas.microsoft.com/office/powerpoint/2010/main" val="912847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الشباب مستقبل ليبيا الحديثة </a:t>
            </a:r>
          </a:p>
        </p:txBody>
      </p:sp>
      <p:sp>
        <p:nvSpPr>
          <p:cNvPr id="3" name="عنصر نائب للمحتوى 2"/>
          <p:cNvSpPr>
            <a:spLocks noGrp="1"/>
          </p:cNvSpPr>
          <p:nvPr>
            <p:ph idx="1"/>
          </p:nvPr>
        </p:nvSpPr>
        <p:spPr>
          <a:xfrm>
            <a:off x="609600" y="1600200"/>
            <a:ext cx="8153400" cy="5029200"/>
          </a:xfrm>
        </p:spPr>
        <p:txBody>
          <a:bodyPr>
            <a:normAutofit/>
          </a:bodyPr>
          <a:lstStyle/>
          <a:p>
            <a:pPr marL="0" indent="0" algn="just">
              <a:buNone/>
            </a:pPr>
            <a:r>
              <a:rPr lang="ar-SA" sz="3200" dirty="0" smtClean="0"/>
              <a:t>دعم دور </a:t>
            </a:r>
            <a:r>
              <a:rPr lang="ar-SA" sz="3200" dirty="0"/>
              <a:t>الشباب في عملية التنمية الاقتصادية؛ حيث يعتبر الشباب من الموارد الأساسية لعملية التنمية الاقتصادية من خلال استغلال طاقتهم في بناء مستقبل  اقتصادي ينعم باستقرار </a:t>
            </a:r>
            <a:r>
              <a:rPr lang="ar-SA" sz="3200" dirty="0" smtClean="0"/>
              <a:t>وديمومة</a:t>
            </a:r>
          </a:p>
          <a:p>
            <a:pPr marL="0" indent="0" algn="just">
              <a:buNone/>
            </a:pPr>
            <a:endParaRPr lang="ar-SA" sz="3200" dirty="0"/>
          </a:p>
          <a:p>
            <a:pPr marL="0" indent="0" algn="just">
              <a:buNone/>
            </a:pPr>
            <a:r>
              <a:rPr lang="ar-SA" sz="3200" dirty="0"/>
              <a:t>وهذا ما نحتاجه في ليبيا اليوم. </a:t>
            </a:r>
            <a:r>
              <a:rPr lang="ar-SA" sz="3200" dirty="0" err="1"/>
              <a:t>أستقرار</a:t>
            </a:r>
            <a:r>
              <a:rPr lang="ar-SA" sz="3200" dirty="0"/>
              <a:t> اقتصادي</a:t>
            </a:r>
          </a:p>
        </p:txBody>
      </p:sp>
    </p:spTree>
    <p:extLst>
      <p:ext uri="{BB962C8B-B14F-4D97-AF65-F5344CB8AC3E}">
        <p14:creationId xmlns:p14="http://schemas.microsoft.com/office/powerpoint/2010/main" val="714599357"/>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381000"/>
            <a:ext cx="6589199" cy="1280890"/>
          </a:xfrm>
        </p:spPr>
        <p:txBody>
          <a:bodyPr/>
          <a:lstStyle/>
          <a:p>
            <a:pPr algn="ctr"/>
            <a:r>
              <a:rPr lang="ar-SA" dirty="0"/>
              <a:t>الشباب مستقبل ليبيا الحديثة </a:t>
            </a:r>
          </a:p>
        </p:txBody>
      </p:sp>
      <p:sp>
        <p:nvSpPr>
          <p:cNvPr id="3" name="عنصر نائب للمحتوى 2"/>
          <p:cNvSpPr>
            <a:spLocks noGrp="1"/>
          </p:cNvSpPr>
          <p:nvPr>
            <p:ph idx="1"/>
          </p:nvPr>
        </p:nvSpPr>
        <p:spPr>
          <a:xfrm>
            <a:off x="533400" y="1447800"/>
            <a:ext cx="8382000" cy="5257800"/>
          </a:xfrm>
        </p:spPr>
        <p:txBody>
          <a:bodyPr>
            <a:normAutofit fontScale="85000" lnSpcReduction="10000"/>
          </a:bodyPr>
          <a:lstStyle/>
          <a:p>
            <a:pPr marL="0" indent="0" algn="just">
              <a:buNone/>
            </a:pPr>
            <a:r>
              <a:rPr lang="ar-SA" sz="3200" u="sng" dirty="0"/>
              <a:t>دور الشباب في  الجانب الاجتماعي. </a:t>
            </a:r>
            <a:endParaRPr lang="ar-SA" sz="3200" u="sng" dirty="0" smtClean="0"/>
          </a:p>
          <a:p>
            <a:pPr marL="0" indent="0" algn="just">
              <a:buNone/>
            </a:pPr>
            <a:endParaRPr lang="ar-SA" sz="3200" u="sng" dirty="0" smtClean="0"/>
          </a:p>
          <a:p>
            <a:pPr marL="0" indent="0" algn="just">
              <a:buNone/>
            </a:pPr>
            <a:r>
              <a:rPr lang="ar-SA" sz="3200" dirty="0" smtClean="0"/>
              <a:t> </a:t>
            </a:r>
            <a:r>
              <a:rPr lang="ar-SA" sz="3200" dirty="0"/>
              <a:t>(المصالحة الوطنية</a:t>
            </a:r>
            <a:r>
              <a:rPr lang="ar-SA" sz="3200" dirty="0" smtClean="0"/>
              <a:t>) للشباب </a:t>
            </a:r>
            <a:r>
              <a:rPr lang="ar-SA" sz="3200" dirty="0" smtClean="0"/>
              <a:t>أدوار </a:t>
            </a:r>
            <a:r>
              <a:rPr lang="ar-SA" sz="3200" dirty="0"/>
              <a:t>قوية جدا في المصالحة الوطنية بحيث تصنف ليبيا من حيث </a:t>
            </a:r>
            <a:r>
              <a:rPr lang="ar-SA" sz="3200" dirty="0" smtClean="0"/>
              <a:t>نسبة الشباب </a:t>
            </a:r>
            <a:r>
              <a:rPr lang="ar-SA" sz="3200" dirty="0" smtClean="0"/>
              <a:t>بحوالي</a:t>
            </a:r>
            <a:r>
              <a:rPr lang="en-US" sz="3200" dirty="0" smtClean="0"/>
              <a:t>60 </a:t>
            </a:r>
            <a:r>
              <a:rPr lang="ar-SA" sz="3200" dirty="0" smtClean="0"/>
              <a:t> % </a:t>
            </a:r>
            <a:r>
              <a:rPr lang="ar-SA" sz="3200" dirty="0" err="1" smtClean="0"/>
              <a:t>مابين</a:t>
            </a:r>
            <a:r>
              <a:rPr lang="ar-SA" sz="3200" dirty="0" smtClean="0"/>
              <a:t> </a:t>
            </a:r>
            <a:r>
              <a:rPr lang="ar-SA" sz="3200" dirty="0"/>
              <a:t>أعمار </a:t>
            </a:r>
            <a:r>
              <a:rPr lang="en-US" sz="3200" dirty="0" smtClean="0"/>
              <a:t>15</a:t>
            </a:r>
            <a:r>
              <a:rPr lang="ar-SA" sz="3200" dirty="0" smtClean="0"/>
              <a:t> </a:t>
            </a:r>
            <a:r>
              <a:rPr lang="ar-SA" sz="3200" dirty="0"/>
              <a:t>إلي </a:t>
            </a:r>
            <a:r>
              <a:rPr lang="en-US" sz="3200" dirty="0" smtClean="0"/>
              <a:t>40</a:t>
            </a:r>
            <a:r>
              <a:rPr lang="ar-SA" sz="3200" dirty="0" smtClean="0"/>
              <a:t> </a:t>
            </a:r>
            <a:r>
              <a:rPr lang="ar-SA" sz="3200" dirty="0"/>
              <a:t>ولا يمكن تفادي دورهم في التمثيل والقيام بواجباتهم و يجب  العمل علي المشاركة </a:t>
            </a:r>
            <a:r>
              <a:rPr lang="ar-SA" sz="3200" dirty="0" smtClean="0"/>
              <a:t>معهم وعدم تغييب </a:t>
            </a:r>
            <a:r>
              <a:rPr lang="ar-SA" sz="3200" dirty="0"/>
              <a:t>دورهم  لما </a:t>
            </a:r>
            <a:r>
              <a:rPr lang="ar-SA" sz="3200" dirty="0" smtClean="0"/>
              <a:t>يملكونه  </a:t>
            </a:r>
            <a:r>
              <a:rPr lang="ar-SA" sz="3200" dirty="0"/>
              <a:t>من أفكار </a:t>
            </a:r>
            <a:r>
              <a:rPr lang="ar-SA" sz="3200" dirty="0" smtClean="0"/>
              <a:t>وروئ متطورة </a:t>
            </a:r>
            <a:r>
              <a:rPr lang="ar-SA" sz="3200" dirty="0"/>
              <a:t>تلقي </a:t>
            </a:r>
            <a:r>
              <a:rPr lang="ar-SA" sz="3200" dirty="0" err="1" smtClean="0"/>
              <a:t>الإستحسان</a:t>
            </a:r>
            <a:r>
              <a:rPr lang="ar-SA" sz="3200" dirty="0" smtClean="0"/>
              <a:t> </a:t>
            </a:r>
            <a:r>
              <a:rPr lang="ar-SA" sz="3200" dirty="0"/>
              <a:t>والرضي عند مختلف الشرائح لان الشباب هم بداية </a:t>
            </a:r>
            <a:r>
              <a:rPr lang="ar-SA" sz="3200" dirty="0" err="1" smtClean="0"/>
              <a:t>الإنطلاقة</a:t>
            </a:r>
            <a:r>
              <a:rPr lang="ar-SA" sz="3200" dirty="0" smtClean="0"/>
              <a:t> </a:t>
            </a:r>
            <a:r>
              <a:rPr lang="ar-SA" sz="3200" dirty="0"/>
              <a:t>نحو </a:t>
            </a:r>
            <a:r>
              <a:rPr lang="ar-SA" sz="3200" dirty="0" smtClean="0"/>
              <a:t>التغيير </a:t>
            </a:r>
            <a:r>
              <a:rPr lang="ar-SA" sz="3200" dirty="0"/>
              <a:t>، للدخول في دورهم نحو المصالحة والبناء </a:t>
            </a:r>
            <a:r>
              <a:rPr lang="ar-SA" sz="3200" dirty="0" err="1" smtClean="0"/>
              <a:t>بإعتبارهم</a:t>
            </a:r>
            <a:r>
              <a:rPr lang="ar-SA" sz="3200" dirty="0" smtClean="0"/>
              <a:t> </a:t>
            </a:r>
            <a:r>
              <a:rPr lang="ar-SA" sz="3200" dirty="0"/>
              <a:t>هم </a:t>
            </a:r>
            <a:r>
              <a:rPr lang="ar-SA" sz="3200" dirty="0" err="1" smtClean="0"/>
              <a:t>الإداة</a:t>
            </a:r>
            <a:r>
              <a:rPr lang="ar-SA" sz="3200" dirty="0" smtClean="0"/>
              <a:t> </a:t>
            </a:r>
            <a:r>
              <a:rPr lang="ar-SA" sz="3200" dirty="0"/>
              <a:t>الرئيسية لتحقيق المصالحة الوطنية من خلال </a:t>
            </a:r>
            <a:r>
              <a:rPr lang="ar-SA" sz="3200" dirty="0" smtClean="0"/>
              <a:t>بث </a:t>
            </a:r>
            <a:r>
              <a:rPr lang="ar-SA" sz="3200" dirty="0"/>
              <a:t>روح التسامح والمساواة وفق نظره علميه وثقافيه وتواصل مع الجميع دون </a:t>
            </a:r>
            <a:r>
              <a:rPr lang="ar-SA" sz="3200" dirty="0" smtClean="0"/>
              <a:t>تحفظ . </a:t>
            </a:r>
            <a:endParaRPr lang="ar-SA" sz="3200" dirty="0"/>
          </a:p>
        </p:txBody>
      </p:sp>
    </p:spTree>
    <p:extLst>
      <p:ext uri="{BB962C8B-B14F-4D97-AF65-F5344CB8AC3E}">
        <p14:creationId xmlns:p14="http://schemas.microsoft.com/office/powerpoint/2010/main" val="5414566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الشباب مستقبل ليبيا الحديثة </a:t>
            </a:r>
          </a:p>
        </p:txBody>
      </p:sp>
      <p:sp>
        <p:nvSpPr>
          <p:cNvPr id="3" name="عنصر نائب للمحتوى 2"/>
          <p:cNvSpPr>
            <a:spLocks noGrp="1"/>
          </p:cNvSpPr>
          <p:nvPr>
            <p:ph idx="1"/>
          </p:nvPr>
        </p:nvSpPr>
        <p:spPr>
          <a:xfrm>
            <a:off x="1219200" y="2057400"/>
            <a:ext cx="7315200" cy="4038600"/>
          </a:xfrm>
        </p:spPr>
        <p:txBody>
          <a:bodyPr>
            <a:normAutofit/>
          </a:bodyPr>
          <a:lstStyle/>
          <a:p>
            <a:pPr marL="0" indent="0" algn="just">
              <a:buNone/>
            </a:pPr>
            <a:r>
              <a:rPr lang="ar-SA" sz="3600" dirty="0"/>
              <a:t>وبما إن المصالحة الوطنية أصبحت ضرورة ملحة وهناك إجماع علي تفعيلها من الجميع فعلي الشباب  مواصلة العمل في كافة إرجاء </a:t>
            </a:r>
            <a:r>
              <a:rPr lang="ar-SA" sz="3600" dirty="0" smtClean="0"/>
              <a:t>ليبيا </a:t>
            </a:r>
            <a:r>
              <a:rPr lang="ar-SA" sz="3600" dirty="0" smtClean="0"/>
              <a:t>لتحقيق هذا الهدف </a:t>
            </a:r>
          </a:p>
          <a:p>
            <a:pPr marL="0" indent="0" algn="just">
              <a:buNone/>
            </a:pPr>
            <a:endParaRPr lang="ar-SA" sz="3200" dirty="0"/>
          </a:p>
        </p:txBody>
      </p:sp>
    </p:spTree>
    <p:extLst>
      <p:ext uri="{BB962C8B-B14F-4D97-AF65-F5344CB8AC3E}">
        <p14:creationId xmlns:p14="http://schemas.microsoft.com/office/powerpoint/2010/main" val="2484530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17822" y="914400"/>
            <a:ext cx="6589199" cy="1280890"/>
          </a:xfrm>
        </p:spPr>
        <p:txBody>
          <a:bodyPr/>
          <a:lstStyle/>
          <a:p>
            <a:pPr algn="ctr"/>
            <a:r>
              <a:rPr lang="ar-SA" dirty="0"/>
              <a:t>الخاتـــــــــمة</a:t>
            </a:r>
            <a:br>
              <a:rPr lang="ar-SA" dirty="0"/>
            </a:br>
            <a:endParaRPr lang="ar-SA" dirty="0"/>
          </a:p>
        </p:txBody>
      </p:sp>
      <p:sp>
        <p:nvSpPr>
          <p:cNvPr id="3" name="عنصر نائب للمحتوى 2"/>
          <p:cNvSpPr>
            <a:spLocks noGrp="1"/>
          </p:cNvSpPr>
          <p:nvPr>
            <p:ph idx="1"/>
          </p:nvPr>
        </p:nvSpPr>
        <p:spPr>
          <a:xfrm>
            <a:off x="1371600" y="1981200"/>
            <a:ext cx="7162800" cy="3886200"/>
          </a:xfrm>
        </p:spPr>
        <p:txBody>
          <a:bodyPr>
            <a:normAutofit/>
          </a:bodyPr>
          <a:lstStyle/>
          <a:p>
            <a:pPr marL="0" indent="0" algn="just">
              <a:buNone/>
            </a:pPr>
            <a:endParaRPr lang="ar-SA" sz="3200" dirty="0"/>
          </a:p>
          <a:p>
            <a:pPr marL="0" indent="0" algn="just">
              <a:buNone/>
            </a:pPr>
            <a:r>
              <a:rPr lang="ar-SA" sz="3200" dirty="0" smtClean="0"/>
              <a:t>… الشباب </a:t>
            </a:r>
            <a:r>
              <a:rPr lang="ar-SA" sz="3200" dirty="0"/>
              <a:t>هم عماد الحاضر، وقوة </a:t>
            </a:r>
            <a:r>
              <a:rPr lang="ar-SA" sz="3200" dirty="0" smtClean="0"/>
              <a:t>المستقبل ، </a:t>
            </a:r>
            <a:r>
              <a:rPr lang="ar-SA" sz="3200" dirty="0"/>
              <a:t>وهم الأساس في تقدّم وبناء </a:t>
            </a:r>
            <a:r>
              <a:rPr lang="ar-SA" sz="3200" dirty="0" smtClean="0"/>
              <a:t>كل مجتمع ، </a:t>
            </a:r>
            <a:r>
              <a:rPr lang="ar-SA" sz="3200" dirty="0"/>
              <a:t>والارتقاء </a:t>
            </a:r>
            <a:r>
              <a:rPr lang="ar-SA" sz="3200" dirty="0" smtClean="0"/>
              <a:t>به </a:t>
            </a:r>
            <a:r>
              <a:rPr lang="ar-SA" sz="3200" dirty="0"/>
              <a:t>وحينما يغيب دورهم عن ساحة </a:t>
            </a:r>
            <a:r>
              <a:rPr lang="ar-SA" sz="3200" dirty="0" smtClean="0"/>
              <a:t>المجتمع ، </a:t>
            </a:r>
            <a:r>
              <a:rPr lang="ar-SA" sz="3200" dirty="0"/>
              <a:t>تتسارع الأمة بالركود وتتوقف عجلة </a:t>
            </a:r>
            <a:r>
              <a:rPr lang="ar-SA" sz="3200" dirty="0" smtClean="0"/>
              <a:t>التقدم .</a:t>
            </a:r>
            <a:endParaRPr lang="ar-SA" sz="3200" dirty="0"/>
          </a:p>
        </p:txBody>
      </p:sp>
    </p:spTree>
    <p:extLst>
      <p:ext uri="{BB962C8B-B14F-4D97-AF65-F5344CB8AC3E}">
        <p14:creationId xmlns:p14="http://schemas.microsoft.com/office/powerpoint/2010/main" val="1644085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invX="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SA" dirty="0"/>
          </a:p>
        </p:txBody>
      </p:sp>
      <p:sp>
        <p:nvSpPr>
          <p:cNvPr id="3" name="عنصر نائب للمحتوى 2"/>
          <p:cNvSpPr>
            <a:spLocks noGrp="1"/>
          </p:cNvSpPr>
          <p:nvPr>
            <p:ph idx="1"/>
          </p:nvPr>
        </p:nvSpPr>
        <p:spPr>
          <a:xfrm>
            <a:off x="1600200" y="2057400"/>
            <a:ext cx="6345260" cy="3530600"/>
          </a:xfrm>
        </p:spPr>
        <p:txBody>
          <a:bodyPr>
            <a:normAutofit/>
          </a:bodyPr>
          <a:lstStyle/>
          <a:p>
            <a:pPr marL="0" indent="0" algn="ctr">
              <a:buNone/>
            </a:pPr>
            <a:r>
              <a:rPr lang="ar-SA" sz="6000" dirty="0">
                <a:latin typeface="Aldhabi" panose="01000000000000000000" pitchFamily="2" charset="-78"/>
                <a:cs typeface="Aldhabi" panose="01000000000000000000" pitchFamily="2" charset="-78"/>
              </a:rPr>
              <a:t>شكراً </a:t>
            </a:r>
            <a:r>
              <a:rPr lang="ar-SA" sz="6000" dirty="0" err="1">
                <a:latin typeface="Aldhabi" panose="01000000000000000000" pitchFamily="2" charset="-78"/>
                <a:cs typeface="Aldhabi" panose="01000000000000000000" pitchFamily="2" charset="-78"/>
              </a:rPr>
              <a:t>لإنتباهكم</a:t>
            </a:r>
            <a:r>
              <a:rPr lang="ar-SA" sz="6000" dirty="0">
                <a:latin typeface="Aldhabi" panose="01000000000000000000" pitchFamily="2" charset="-78"/>
                <a:cs typeface="Aldhabi" panose="01000000000000000000" pitchFamily="2" charset="-78"/>
              </a:rPr>
              <a:t> . مع تحياتنا </a:t>
            </a:r>
            <a:r>
              <a:rPr lang="ar-SA" sz="6000" dirty="0" smtClean="0">
                <a:latin typeface="Aldhabi" panose="01000000000000000000" pitchFamily="2" charset="-78"/>
                <a:cs typeface="Aldhabi" panose="01000000000000000000" pitchFamily="2" charset="-78"/>
              </a:rPr>
              <a:t>لكم</a:t>
            </a:r>
          </a:p>
          <a:p>
            <a:pPr marL="0" indent="0" algn="ctr">
              <a:buNone/>
            </a:pPr>
            <a:endParaRPr lang="ar-SA" sz="6000" dirty="0">
              <a:latin typeface="Aldhabi" panose="01000000000000000000" pitchFamily="2" charset="-78"/>
              <a:cs typeface="Aldhabi" panose="01000000000000000000" pitchFamily="2" charset="-78"/>
            </a:endParaRPr>
          </a:p>
          <a:p>
            <a:pPr marL="0" indent="0" algn="ctr">
              <a:buNone/>
            </a:pPr>
            <a:r>
              <a:rPr lang="ar-SA" sz="2800" dirty="0" smtClean="0">
                <a:latin typeface="Aldhabi" panose="01000000000000000000" pitchFamily="2" charset="-78"/>
                <a:cs typeface="+mj-cs"/>
              </a:rPr>
              <a:t>				علي حسين </a:t>
            </a:r>
            <a:r>
              <a:rPr lang="ar-SA" sz="2800" dirty="0" err="1" smtClean="0">
                <a:latin typeface="Aldhabi" panose="01000000000000000000" pitchFamily="2" charset="-78"/>
                <a:cs typeface="+mj-cs"/>
              </a:rPr>
              <a:t>الساطوري</a:t>
            </a:r>
            <a:endParaRPr lang="ar-SA" sz="2800" dirty="0" smtClean="0">
              <a:latin typeface="Aldhabi" panose="01000000000000000000" pitchFamily="2" charset="-78"/>
              <a:cs typeface="+mj-cs"/>
            </a:endParaRPr>
          </a:p>
          <a:p>
            <a:pPr marL="0" indent="0" algn="ctr">
              <a:buNone/>
            </a:pPr>
            <a:r>
              <a:rPr lang="en-US" sz="2800" dirty="0" smtClean="0">
                <a:latin typeface="Aldhabi" panose="01000000000000000000" pitchFamily="2" charset="-78"/>
                <a:cs typeface="+mj-cs"/>
              </a:rPr>
              <a:t>00218 91 265 26 53                                           </a:t>
            </a:r>
            <a:r>
              <a:rPr lang="ar-SA" sz="2800" dirty="0" smtClean="0">
                <a:latin typeface="Aldhabi" panose="01000000000000000000" pitchFamily="2" charset="-78"/>
                <a:cs typeface="+mj-cs"/>
              </a:rPr>
              <a:t>    </a:t>
            </a:r>
            <a:endParaRPr lang="ar-SA" sz="2800" dirty="0">
              <a:latin typeface="Aldhabi" panose="01000000000000000000" pitchFamily="2" charset="-78"/>
              <a:cs typeface="+mj-cs"/>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9532">
        <p15:prstTrans prst="pageCurlDouble" invX="1"/>
      </p:transition>
    </mc:Choice>
    <mc:Fallback>
      <p:transition spd="slow" advTm="9532">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6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848600" cy="304800"/>
          </a:xfrm>
          <a:effectLst>
            <a:glow rad="228600">
              <a:schemeClr val="accent2">
                <a:satMod val="175000"/>
                <a:alpha val="40000"/>
              </a:schemeClr>
            </a:glow>
          </a:effectLst>
        </p:spPr>
        <p:txBody>
          <a:bodyPr>
            <a:normAutofit fontScale="90000"/>
          </a:bodyPr>
          <a:lstStyle/>
          <a:p>
            <a:pPr algn="ctr"/>
            <a:r>
              <a:rPr lang="ar-SA" dirty="0" smtClean="0"/>
              <a:t>الشباب مستقبل ليبيا الحديثة </a:t>
            </a:r>
            <a:endParaRPr lang="en-US" dirty="0"/>
          </a:p>
        </p:txBody>
      </p:sp>
      <p:sp>
        <p:nvSpPr>
          <p:cNvPr id="3" name="Content Placeholder 2"/>
          <p:cNvSpPr>
            <a:spLocks noGrp="1"/>
          </p:cNvSpPr>
          <p:nvPr>
            <p:ph idx="1"/>
          </p:nvPr>
        </p:nvSpPr>
        <p:spPr>
          <a:xfrm>
            <a:off x="685800" y="1981200"/>
            <a:ext cx="8153400" cy="4572000"/>
          </a:xfrm>
        </p:spPr>
        <p:txBody>
          <a:bodyPr>
            <a:normAutofit/>
          </a:bodyPr>
          <a:lstStyle/>
          <a:p>
            <a:pPr marL="0" indent="0" algn="just">
              <a:buNone/>
            </a:pPr>
            <a:r>
              <a:rPr lang="ar-SA" sz="3600" dirty="0"/>
              <a:t>تعد شريحة الشباب، المحرك الاساسي لتطور المجتمعات، فلا يمكن أن يمضي ركب التنمية في أي مجتمع من العالم من دون أن يحركه الشباب، ويقفون في صفوفه الأمامية كشركاء كاملين في جميع تحولاته السياسية والاقتصادية </a:t>
            </a:r>
            <a:r>
              <a:rPr lang="ar-SA" sz="3600" dirty="0" smtClean="0"/>
              <a:t>والاجتماعية . </a:t>
            </a:r>
            <a:endParaRPr lang="en-US" sz="3600" dirty="0"/>
          </a:p>
        </p:txBody>
      </p:sp>
    </p:spTree>
    <p:extLst>
      <p:ext uri="{BB962C8B-B14F-4D97-AF65-F5344CB8AC3E}">
        <p14:creationId xmlns:p14="http://schemas.microsoft.com/office/powerpoint/2010/main" val="1344598563"/>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الشباب مستقبل ليبيا الحديثة </a:t>
            </a:r>
          </a:p>
        </p:txBody>
      </p:sp>
      <p:sp>
        <p:nvSpPr>
          <p:cNvPr id="3" name="عنصر نائب للمحتوى 2"/>
          <p:cNvSpPr>
            <a:spLocks noGrp="1"/>
          </p:cNvSpPr>
          <p:nvPr>
            <p:ph idx="1"/>
          </p:nvPr>
        </p:nvSpPr>
        <p:spPr>
          <a:xfrm>
            <a:off x="609600" y="1752600"/>
            <a:ext cx="8382000" cy="4572000"/>
          </a:xfrm>
        </p:spPr>
        <p:txBody>
          <a:bodyPr>
            <a:normAutofit lnSpcReduction="10000"/>
          </a:bodyPr>
          <a:lstStyle/>
          <a:p>
            <a:endParaRPr lang="ar-SA" dirty="0" smtClean="0"/>
          </a:p>
          <a:p>
            <a:pPr algn="just"/>
            <a:r>
              <a:rPr lang="ar-SA" sz="3500" dirty="0"/>
              <a:t>يمكن للشباب  لعب دوراً مهم في ليبيا لدعم الاستقرار </a:t>
            </a:r>
            <a:r>
              <a:rPr lang="ar-SA" sz="3500" dirty="0" smtClean="0"/>
              <a:t>في ظل </a:t>
            </a:r>
            <a:r>
              <a:rPr lang="ar-SA" sz="3500" dirty="0"/>
              <a:t>هذه الظروف السياسية </a:t>
            </a:r>
            <a:r>
              <a:rPr lang="ar-SA" sz="3500" dirty="0" err="1" smtClean="0"/>
              <a:t>والإقتصادية</a:t>
            </a:r>
            <a:r>
              <a:rPr lang="ar-SA" sz="3500" dirty="0" smtClean="0"/>
              <a:t> </a:t>
            </a:r>
            <a:r>
              <a:rPr lang="ar-SA" sz="3500" dirty="0"/>
              <a:t>والاجتماعية، سواء على مستوى تحقيق السلم الأهلي والمصالحة الوطنية الشاملة أو على مستوى التحول الديمقراطي والاسهام في تطور الاقتصاد وتنمية المجتمع و بناء مؤسسات </a:t>
            </a:r>
            <a:r>
              <a:rPr lang="ar-SA" sz="3500" dirty="0" smtClean="0"/>
              <a:t>الدولة .</a:t>
            </a:r>
          </a:p>
          <a:p>
            <a:endParaRPr lang="ar-SA" dirty="0"/>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a:t>الشباب مستقبل ليبيا الحديثة </a:t>
            </a:r>
            <a:r>
              <a:rPr lang="ar-EG" sz="3200" u="sng" dirty="0" smtClean="0"/>
              <a:t> </a:t>
            </a:r>
            <a:endParaRPr lang="ar-SA" sz="3200" dirty="0"/>
          </a:p>
        </p:txBody>
      </p:sp>
      <p:sp>
        <p:nvSpPr>
          <p:cNvPr id="3" name="عنصر نائب للمحتوى 2"/>
          <p:cNvSpPr>
            <a:spLocks noGrp="1"/>
          </p:cNvSpPr>
          <p:nvPr>
            <p:ph idx="1"/>
          </p:nvPr>
        </p:nvSpPr>
        <p:spPr>
          <a:xfrm>
            <a:off x="685800" y="1600200"/>
            <a:ext cx="8153400" cy="5105400"/>
          </a:xfrm>
        </p:spPr>
        <p:txBody>
          <a:bodyPr>
            <a:noAutofit/>
          </a:bodyPr>
          <a:lstStyle/>
          <a:p>
            <a:r>
              <a:rPr lang="ar-SA" sz="2800" u="sng" dirty="0" smtClean="0"/>
              <a:t>أولاً</a:t>
            </a:r>
            <a:r>
              <a:rPr lang="ar-SA" sz="2800" u="sng" dirty="0"/>
              <a:t>.  دور الشباب على المستوى </a:t>
            </a:r>
            <a:r>
              <a:rPr lang="ar-SA" sz="2800" u="sng" dirty="0" smtClean="0"/>
              <a:t>السياسي  </a:t>
            </a:r>
          </a:p>
          <a:p>
            <a:pPr marL="0" indent="0">
              <a:buNone/>
            </a:pPr>
            <a:r>
              <a:rPr lang="ar-SA" sz="2800" dirty="0" smtClean="0"/>
              <a:t>إن </a:t>
            </a:r>
            <a:r>
              <a:rPr lang="ar-SA" sz="2800" dirty="0"/>
              <a:t>مشاركتهم السياسية الفعّالة  ليست مجرد حق، بل ضرورة لضمان مستقبل سياسي يعمه الاستقرار </a:t>
            </a:r>
            <a:endParaRPr lang="ar-SA" sz="2800" dirty="0" smtClean="0"/>
          </a:p>
          <a:p>
            <a:pPr marL="0" indent="0">
              <a:buNone/>
            </a:pPr>
            <a:endParaRPr lang="ar-SA" sz="2800" dirty="0" smtClean="0"/>
          </a:p>
          <a:p>
            <a:r>
              <a:rPr lang="ar-SA" sz="2800" u="sng" dirty="0" smtClean="0"/>
              <a:t>دور </a:t>
            </a:r>
            <a:r>
              <a:rPr lang="ar-SA" sz="2800" u="sng" dirty="0"/>
              <a:t>الشباب في تعزيز الديمقراطية </a:t>
            </a:r>
            <a:endParaRPr lang="ar-SA" sz="2800" u="sng" dirty="0" smtClean="0"/>
          </a:p>
          <a:p>
            <a:pPr marL="0" indent="0">
              <a:buNone/>
            </a:pPr>
            <a:r>
              <a:rPr lang="ar-SA" sz="2800" dirty="0" smtClean="0"/>
              <a:t>المشاركة </a:t>
            </a:r>
            <a:r>
              <a:rPr lang="ar-SA" sz="2800" dirty="0"/>
              <a:t>الفعّالة للشباب في اتخاذ القرار تجسد روح الديمقراطية </a:t>
            </a:r>
            <a:r>
              <a:rPr lang="ar-SA" sz="2800" dirty="0" err="1"/>
              <a:t>والمساواة.إنها</a:t>
            </a:r>
            <a:r>
              <a:rPr lang="ar-SA" sz="2800" dirty="0"/>
              <a:t> تعزز التفاعل البنّاء بين الأجيال المختلفة وتشجع على الشفافية والمساءلة، مما يؤدي إلى زيادة الثقة بين صانع القرار وهذه الشريحة .</a:t>
            </a:r>
          </a:p>
        </p:txBody>
      </p:sp>
    </p:spTree>
  </p:cSld>
  <p:clrMapOvr>
    <a:masterClrMapping/>
  </p:clrMapOvr>
  <p:transition spd="slow" advTm="8331">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الشباب مستقبل ليبيا الحديثة </a:t>
            </a:r>
          </a:p>
        </p:txBody>
      </p:sp>
      <p:sp>
        <p:nvSpPr>
          <p:cNvPr id="3" name="عنصر نائب للمحتوى 2"/>
          <p:cNvSpPr>
            <a:spLocks noGrp="1"/>
          </p:cNvSpPr>
          <p:nvPr>
            <p:ph idx="1"/>
          </p:nvPr>
        </p:nvSpPr>
        <p:spPr>
          <a:xfrm>
            <a:off x="762000" y="1906137"/>
            <a:ext cx="8001000" cy="4038600"/>
          </a:xfrm>
        </p:spPr>
        <p:txBody>
          <a:bodyPr>
            <a:normAutofit lnSpcReduction="10000"/>
          </a:bodyPr>
          <a:lstStyle/>
          <a:p>
            <a:pPr marL="0" indent="0">
              <a:buNone/>
            </a:pPr>
            <a:r>
              <a:rPr lang="ar-SA" sz="3000" dirty="0" smtClean="0"/>
              <a:t>كيف يمكن للشباب المشاركة بفعالية في اتخاذ القرارات ؟ </a:t>
            </a:r>
          </a:p>
          <a:p>
            <a:r>
              <a:rPr lang="ar-SA" sz="3000" u="sng" dirty="0" smtClean="0"/>
              <a:t>التشجيع على التواصل والحوار: </a:t>
            </a:r>
          </a:p>
          <a:p>
            <a:pPr marL="0" indent="0">
              <a:buNone/>
            </a:pPr>
            <a:r>
              <a:rPr lang="ar-SA" sz="3000" dirty="0" smtClean="0"/>
              <a:t>من خلال دعم الحوار المفتوح والصريح بين الشباب والجهات المعنية باتخاذ القرارات</a:t>
            </a:r>
          </a:p>
          <a:p>
            <a:r>
              <a:rPr lang="ar-SA" sz="3000" u="sng" dirty="0" smtClean="0"/>
              <a:t> التدريب والتثقيف: </a:t>
            </a:r>
          </a:p>
          <a:p>
            <a:pPr marL="0" indent="0">
              <a:buNone/>
            </a:pPr>
            <a:r>
              <a:rPr lang="ar-SA" sz="3000" dirty="0" smtClean="0"/>
              <a:t>توفير برامج تدريبية لتطوير مهارات الشباب في مجالات القيادة والتفاوض وحل الأزمات.</a:t>
            </a:r>
          </a:p>
          <a:p>
            <a:pPr marL="0" indent="0">
              <a:buNone/>
            </a:pPr>
            <a:endParaRPr lang="ar-SA" sz="3000" dirty="0" smtClean="0"/>
          </a:p>
          <a:p>
            <a:pPr marL="0" indent="0">
              <a:buNone/>
            </a:pPr>
            <a:endParaRPr lang="ar-SA" sz="3000" dirty="0" smtClean="0"/>
          </a:p>
          <a:p>
            <a:endParaRPr lang="ar-SA" dirty="0"/>
          </a:p>
        </p:txBody>
      </p:sp>
    </p:spTree>
    <p:extLst>
      <p:ext uri="{BB962C8B-B14F-4D97-AF65-F5344CB8AC3E}">
        <p14:creationId xmlns:p14="http://schemas.microsoft.com/office/powerpoint/2010/main" val="305805411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الشباب مستقبل ليبيا الحديثة </a:t>
            </a:r>
          </a:p>
        </p:txBody>
      </p:sp>
      <p:sp>
        <p:nvSpPr>
          <p:cNvPr id="3" name="عنصر نائب للمحتوى 2"/>
          <p:cNvSpPr>
            <a:spLocks noGrp="1"/>
          </p:cNvSpPr>
          <p:nvPr>
            <p:ph idx="1"/>
          </p:nvPr>
        </p:nvSpPr>
        <p:spPr>
          <a:xfrm>
            <a:off x="609600" y="1905000"/>
            <a:ext cx="8153400" cy="4267200"/>
          </a:xfrm>
        </p:spPr>
        <p:txBody>
          <a:bodyPr>
            <a:normAutofit/>
          </a:bodyPr>
          <a:lstStyle/>
          <a:p>
            <a:pPr marL="0" indent="0">
              <a:buNone/>
            </a:pPr>
            <a:r>
              <a:rPr lang="ar-SA" sz="3200" dirty="0"/>
              <a:t>كيف يمكن للشباب المشاركة بفعالية في اتخاذ القرارات </a:t>
            </a:r>
            <a:r>
              <a:rPr lang="ar-SA" sz="3200" dirty="0" smtClean="0"/>
              <a:t>؟ </a:t>
            </a:r>
          </a:p>
          <a:p>
            <a:pPr marL="0" indent="0">
              <a:buNone/>
            </a:pPr>
            <a:endParaRPr lang="ar-SA" sz="3200" dirty="0"/>
          </a:p>
          <a:p>
            <a:r>
              <a:rPr lang="ar-SA" sz="3200" dirty="0"/>
              <a:t>إنشاء منصات للمشاركة: مثل ورش العمل والمنتديات والمجالس الاستشارية التي تسمح بالتفاعل المباشر وتبادل الخبرات..</a:t>
            </a:r>
          </a:p>
        </p:txBody>
      </p:sp>
    </p:spTree>
    <p:extLst>
      <p:ext uri="{BB962C8B-B14F-4D97-AF65-F5344CB8AC3E}">
        <p14:creationId xmlns:p14="http://schemas.microsoft.com/office/powerpoint/2010/main" val="4186065318"/>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الشباب مستقبل ليبيا الحديثة </a:t>
            </a:r>
          </a:p>
        </p:txBody>
      </p:sp>
      <p:sp>
        <p:nvSpPr>
          <p:cNvPr id="3" name="عنصر نائب للمحتوى 2"/>
          <p:cNvSpPr>
            <a:spLocks noGrp="1"/>
          </p:cNvSpPr>
          <p:nvPr>
            <p:ph idx="1"/>
          </p:nvPr>
        </p:nvSpPr>
        <p:spPr>
          <a:xfrm>
            <a:off x="762000" y="2057400"/>
            <a:ext cx="8001000" cy="4521200"/>
          </a:xfrm>
        </p:spPr>
        <p:txBody>
          <a:bodyPr>
            <a:normAutofit/>
          </a:bodyPr>
          <a:lstStyle/>
          <a:p>
            <a:pPr marL="0" indent="0" algn="just">
              <a:buNone/>
            </a:pPr>
            <a:r>
              <a:rPr lang="ar-SA" sz="3200" dirty="0" smtClean="0"/>
              <a:t>تعتبر </a:t>
            </a:r>
            <a:r>
              <a:rPr lang="ar-SA" sz="3200" dirty="0"/>
              <a:t>المشاركة السياسية  الحقيقية  للشباب في الحياة السياسية هو تطوير علاقة الشباب بصانع القرار والسياسيين الأمر الذي يساهم في تنمية مهارتهم وخبراتهم السياسية مما يساعدهم على  قيادة التغيير الإيجابي في مجتمعاتهم، مما يؤدي إلي الاستقرار السياسي</a:t>
            </a:r>
          </a:p>
        </p:txBody>
      </p:sp>
    </p:spTree>
    <p:extLst>
      <p:ext uri="{BB962C8B-B14F-4D97-AF65-F5344CB8AC3E}">
        <p14:creationId xmlns:p14="http://schemas.microsoft.com/office/powerpoint/2010/main" val="3804809965"/>
      </p:ext>
    </p:extLst>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الشباب مستقبل ليبيا الحديثة </a:t>
            </a:r>
          </a:p>
        </p:txBody>
      </p:sp>
      <p:sp>
        <p:nvSpPr>
          <p:cNvPr id="3" name="عنصر نائب للمحتوى 2"/>
          <p:cNvSpPr>
            <a:spLocks noGrp="1"/>
          </p:cNvSpPr>
          <p:nvPr>
            <p:ph idx="1"/>
          </p:nvPr>
        </p:nvSpPr>
        <p:spPr>
          <a:xfrm>
            <a:off x="1295400" y="2133600"/>
            <a:ext cx="7010400" cy="3962400"/>
          </a:xfrm>
        </p:spPr>
        <p:txBody>
          <a:bodyPr>
            <a:normAutofit/>
          </a:bodyPr>
          <a:lstStyle/>
          <a:p>
            <a:pPr marL="0" indent="0" algn="just">
              <a:buNone/>
            </a:pPr>
            <a:r>
              <a:rPr lang="ar-SA" sz="3200" dirty="0"/>
              <a:t>سيكون الشباب في ليبيا هم الشريحة الاكثر  المُشاركةُ بعمليّةِ الانتخاباتِ؛ حيثُ تعدّ أصواتُ الشبابِ أغلبية ، وتُشكِّلُ جزءاً كبيراً لا يتجزَّأ من الأصواتِ الشامِلةِ وهذه تعد فرصة كبيرة للشباب للعب دوراً مهماً في </a:t>
            </a:r>
            <a:r>
              <a:rPr lang="ar-SA" sz="3200" dirty="0" smtClean="0"/>
              <a:t>الاستقرار . </a:t>
            </a:r>
            <a:endParaRPr lang="ar-SA" sz="3200" dirty="0"/>
          </a:p>
        </p:txBody>
      </p:sp>
    </p:spTree>
    <p:extLst>
      <p:ext uri="{BB962C8B-B14F-4D97-AF65-F5344CB8AC3E}">
        <p14:creationId xmlns:p14="http://schemas.microsoft.com/office/powerpoint/2010/main" val="3983153462"/>
      </p:ext>
    </p:extLst>
  </p:cSld>
  <p:clrMapOvr>
    <a:masterClrMapping/>
  </p:clrMapOvr>
  <mc:AlternateContent xmlns:mc="http://schemas.openxmlformats.org/markup-compatibility/2006">
    <mc:Choice xmlns:p14="http://schemas.microsoft.com/office/powerpoint/2010/main"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الشباب مستقبل ليبيا الحديثة </a:t>
            </a:r>
          </a:p>
        </p:txBody>
      </p:sp>
      <p:sp>
        <p:nvSpPr>
          <p:cNvPr id="3" name="عنصر نائب للمحتوى 2"/>
          <p:cNvSpPr>
            <a:spLocks noGrp="1"/>
          </p:cNvSpPr>
          <p:nvPr>
            <p:ph idx="1"/>
          </p:nvPr>
        </p:nvSpPr>
        <p:spPr>
          <a:xfrm>
            <a:off x="685800" y="1676400"/>
            <a:ext cx="8153400" cy="4902200"/>
          </a:xfrm>
        </p:spPr>
        <p:txBody>
          <a:bodyPr>
            <a:normAutofit/>
          </a:bodyPr>
          <a:lstStyle/>
          <a:p>
            <a:pPr marL="0" indent="0" algn="just">
              <a:buNone/>
            </a:pPr>
            <a:r>
              <a:rPr lang="ar-SA" sz="3200" u="sng" dirty="0"/>
              <a:t>دور الشباب في التنمية الاقتصادية </a:t>
            </a:r>
            <a:endParaRPr lang="ar-SA" sz="3200" u="sng" dirty="0" smtClean="0"/>
          </a:p>
          <a:p>
            <a:pPr marL="0" indent="0" algn="just">
              <a:buNone/>
            </a:pPr>
            <a:r>
              <a:rPr lang="ar-SA" sz="3200" dirty="0" smtClean="0"/>
              <a:t> </a:t>
            </a:r>
            <a:r>
              <a:rPr lang="ar-SA" sz="3200" dirty="0"/>
              <a:t>للشّبابِ أدوارٌ هامّةٌ في تنمية اقتصاد الدّول، ومنها أنّ الشّبابَ قوّةٌ اقتصاديّةٌ كبيرةٌ يُمكن استغلالها في التّنمية الشّاملة، وفي جميع القطاعات، ويُمكن من خلال تحفيزهم على الإبداع في المجالات المُختلفة </a:t>
            </a:r>
            <a:r>
              <a:rPr lang="ar-SA" sz="3200" dirty="0" smtClean="0"/>
              <a:t>والحصول </a:t>
            </a:r>
            <a:r>
              <a:rPr lang="ar-SA" sz="3200" dirty="0"/>
              <a:t>على أفكار رياديّة خلاّقة، وزيادة الإنتاج والدّخل العام  في شتى  المجالات، ممّا يضمن النّجاح والتقدّم للمُجتمع بمُختلف قطاعاته.</a:t>
            </a:r>
          </a:p>
        </p:txBody>
      </p:sp>
    </p:spTree>
    <p:extLst>
      <p:ext uri="{BB962C8B-B14F-4D97-AF65-F5344CB8AC3E}">
        <p14:creationId xmlns:p14="http://schemas.microsoft.com/office/powerpoint/2010/main" val="1586922133"/>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7606</TotalTime>
  <Words>604</Words>
  <Application>Microsoft Office PowerPoint</Application>
  <PresentationFormat>عرض على الشاشة (3:4)‏</PresentationFormat>
  <Paragraphs>56</Paragraphs>
  <Slides>14</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14</vt:i4>
      </vt:variant>
    </vt:vector>
  </HeadingPairs>
  <TitlesOfParts>
    <vt:vector size="22" baseType="lpstr">
      <vt:lpstr>Aldhabi</vt:lpstr>
      <vt:lpstr>Arial</vt:lpstr>
      <vt:lpstr>Calibri</vt:lpstr>
      <vt:lpstr>Century Gothic</vt:lpstr>
      <vt:lpstr>PT Bold Heading</vt:lpstr>
      <vt:lpstr>Tahoma</vt:lpstr>
      <vt:lpstr>Wingdings 3</vt:lpstr>
      <vt:lpstr>ربطة</vt:lpstr>
      <vt:lpstr>دور الشباب في الاستقرار في ليبيا </vt:lpstr>
      <vt:lpstr>الشباب مستقبل ليبيا الحديثة </vt:lpstr>
      <vt:lpstr>الشباب مستقبل ليبيا الحديثة </vt:lpstr>
      <vt:lpstr>الشباب مستقبل ليبيا الحديثة  </vt:lpstr>
      <vt:lpstr>الشباب مستقبل ليبيا الحديثة </vt:lpstr>
      <vt:lpstr>الشباب مستقبل ليبيا الحديثة </vt:lpstr>
      <vt:lpstr>الشباب مستقبل ليبيا الحديثة </vt:lpstr>
      <vt:lpstr>الشباب مستقبل ليبيا الحديثة </vt:lpstr>
      <vt:lpstr>الشباب مستقبل ليبيا الحديثة </vt:lpstr>
      <vt:lpstr>الشباب مستقبل ليبيا الحديثة </vt:lpstr>
      <vt:lpstr>الشباب مستقبل ليبيا الحديثة </vt:lpstr>
      <vt:lpstr>الشباب مستقبل ليبيا الحديثة </vt:lpstr>
      <vt:lpstr>الخاتـــــــــمة </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دولة ليبيا - وزارة الحكم المحلي  بلدية حي الأندلس</dc:title>
  <dc:creator>User</dc:creator>
  <cp:lastModifiedBy>HP</cp:lastModifiedBy>
  <cp:revision>93</cp:revision>
  <dcterms:created xsi:type="dcterms:W3CDTF">2016-10-27T05:56:27Z</dcterms:created>
  <dcterms:modified xsi:type="dcterms:W3CDTF">2024-02-06T20:56:30Z</dcterms:modified>
</cp:coreProperties>
</file>